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10" r:id="rId1"/>
  </p:sldMasterIdLst>
  <p:notesMasterIdLst>
    <p:notesMasterId r:id="rId14"/>
  </p:notesMasterIdLst>
  <p:sldIdLst>
    <p:sldId id="269" r:id="rId2"/>
    <p:sldId id="266" r:id="rId3"/>
    <p:sldId id="260" r:id="rId4"/>
    <p:sldId id="261" r:id="rId5"/>
    <p:sldId id="263" r:id="rId6"/>
    <p:sldId id="264" r:id="rId7"/>
    <p:sldId id="265" r:id="rId8"/>
    <p:sldId id="270" r:id="rId9"/>
    <p:sldId id="271" r:id="rId10"/>
    <p:sldId id="273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5407" autoAdjust="0"/>
  </p:normalViewPr>
  <p:slideViewPr>
    <p:cSldViewPr snapToGrid="0">
      <p:cViewPr varScale="1">
        <p:scale>
          <a:sx n="69" d="100"/>
          <a:sy n="69" d="100"/>
        </p:scale>
        <p:origin x="488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7D3B9-C267-42B2-A348-1CD7F1B6BEE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3D09A-D6F2-4DC7-91CE-EED472577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56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3D09A-D6F2-4DC7-91CE-EED4725772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68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3D09A-D6F2-4DC7-91CE-EED4725772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64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3D09A-D6F2-4DC7-91CE-EED4725772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71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1"/>
          </p:nvPr>
        </p:nvSpPr>
        <p:spPr>
          <a:xfrm>
            <a:off x="2489813" y="727200"/>
            <a:ext cx="7200000" cy="540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501651" y="5549440"/>
            <a:ext cx="5594349" cy="32400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18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501651" y="5864230"/>
            <a:ext cx="5594348" cy="505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5594349" cy="29845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3988" y="378000"/>
            <a:ext cx="2160000" cy="307976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441180"/>
      </p:ext>
    </p:extLst>
  </p:cSld>
  <p:clrMapOvr>
    <a:masterClrMapping/>
  </p:clrMapOvr>
  <p:transition>
    <p:fade/>
  </p:transition>
  <p:hf sldNum="0" hdr="0" ftr="0" dt="0"/>
  <p:extLst mod="1"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501651" y="1700213"/>
            <a:ext cx="11165416" cy="46789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6575366"/>
      </p:ext>
    </p:extLst>
  </p:cSld>
  <p:clrMapOvr>
    <a:masterClrMapping/>
  </p:clrMapOvr>
  <p:transition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01652" y="2052000"/>
            <a:ext cx="11188699" cy="406901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chart</a:t>
            </a:r>
            <a:endParaRPr lang="en-GB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1652" y="1700214"/>
            <a:ext cx="11188699" cy="357187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51" y="6121014"/>
            <a:ext cx="11188700" cy="260737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9370091"/>
      </p:ext>
    </p:extLst>
  </p:cSld>
  <p:clrMapOvr>
    <a:masterClrMapping/>
  </p:clrMapOvr>
  <p:transition>
    <p:fad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04000" y="2051999"/>
            <a:ext cx="3549549" cy="4069014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1650" y="1665289"/>
            <a:ext cx="3562351" cy="392112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303184" y="2051999"/>
            <a:ext cx="3561616" cy="4069014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303185" y="1665289"/>
            <a:ext cx="3561615" cy="392112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126397" y="2051999"/>
            <a:ext cx="3563953" cy="4069014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126396" y="1659145"/>
            <a:ext cx="3563955" cy="39825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49" y="6121014"/>
            <a:ext cx="11165419" cy="260737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8277041"/>
      </p:ext>
    </p:extLst>
  </p:cSld>
  <p:clrMapOvr>
    <a:masterClrMapping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1" y="317500"/>
            <a:ext cx="1120266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20266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5305579" cy="4716461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81539" y="1665289"/>
            <a:ext cx="5322781" cy="4716461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3636658"/>
      </p:ext>
    </p:extLst>
  </p:cSld>
  <p:clrMapOvr>
    <a:masterClrMapping/>
  </p:clrMapOvr>
  <p:transition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69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501650" y="1665289"/>
            <a:ext cx="5305580" cy="47164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5029200" algn="r"/>
              </a:tabLst>
              <a:defRPr sz="1600"/>
            </a:lvl1pPr>
            <a:lvl2pPr>
              <a:tabLst>
                <a:tab pos="5029200" algn="r"/>
              </a:tabLst>
              <a:defRPr sz="1600"/>
            </a:lvl2pPr>
            <a:lvl3pPr>
              <a:tabLst>
                <a:tab pos="5029200" algn="r"/>
              </a:tabLst>
              <a:defRPr sz="1600"/>
            </a:lvl3pPr>
            <a:lvl4pPr>
              <a:tabLst>
                <a:tab pos="5029200" algn="r"/>
              </a:tabLst>
              <a:defRPr sz="1600"/>
            </a:lvl4pPr>
            <a:lvl5pPr>
              <a:tabLst>
                <a:tab pos="5029200" algn="r"/>
              </a:tabLst>
              <a:defRPr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/>
          </p:nvPr>
        </p:nvSpPr>
        <p:spPr>
          <a:xfrm>
            <a:off x="6383999" y="1665289"/>
            <a:ext cx="5306351" cy="47164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5029200" algn="r"/>
              </a:tabLst>
              <a:defRPr sz="1600"/>
            </a:lvl1pPr>
            <a:lvl2pPr>
              <a:tabLst>
                <a:tab pos="5029200" algn="r"/>
              </a:tabLst>
              <a:defRPr sz="1600"/>
            </a:lvl2pPr>
            <a:lvl3pPr>
              <a:tabLst>
                <a:tab pos="5029200" algn="r"/>
              </a:tabLst>
              <a:defRPr sz="1600"/>
            </a:lvl3pPr>
            <a:lvl4pPr>
              <a:tabLst>
                <a:tab pos="5029200" algn="r"/>
              </a:tabLst>
              <a:defRPr sz="1600"/>
            </a:lvl4pPr>
            <a:lvl5pPr>
              <a:tabLst>
                <a:tab pos="5029200" algn="r"/>
              </a:tabLst>
              <a:defRPr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3733459"/>
      </p:ext>
    </p:extLst>
  </p:cSld>
  <p:clrMapOvr>
    <a:masterClrMapping/>
  </p:clrMapOvr>
  <p:transition>
    <p:fad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501652" y="1665289"/>
            <a:ext cx="5355165" cy="4455725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41223" y="2125013"/>
            <a:ext cx="5349128" cy="3996000"/>
          </a:xfrm>
        </p:spPr>
        <p:txBody>
          <a:bodyPr/>
          <a:lstStyle/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41223" y="1665288"/>
            <a:ext cx="5349128" cy="420687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50" y="6121014"/>
            <a:ext cx="11188700" cy="260737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1556177"/>
      </p:ext>
    </p:extLst>
  </p:cSld>
  <p:clrMapOvr>
    <a:masterClrMapping/>
  </p:clrMapOvr>
  <p:transition>
    <p:fad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41221" y="2125013"/>
            <a:ext cx="5349129" cy="39960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41222" y="1665288"/>
            <a:ext cx="5349129" cy="420687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49" y="6121014"/>
            <a:ext cx="11165419" cy="260737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501651" y="2125013"/>
            <a:ext cx="5339063" cy="39960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GB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501649" y="1665288"/>
            <a:ext cx="5339064" cy="420687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0758427"/>
      </p:ext>
    </p:extLst>
  </p:cSld>
  <p:clrMapOvr>
    <a:masterClrMapping/>
  </p:clrMapOvr>
  <p:transition>
    <p:fade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2" y="317500"/>
            <a:ext cx="1118869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501650" y="1665289"/>
            <a:ext cx="4431857" cy="4716463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450349" y="1700214"/>
            <a:ext cx="6240000" cy="4681537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09051676"/>
      </p:ext>
    </p:extLst>
  </p:cSld>
  <p:clrMapOvr>
    <a:masterClrMapping/>
  </p:clrMapOvr>
  <p:transition>
    <p:fade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1" y="317500"/>
            <a:ext cx="11188700" cy="69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577882" y="1658680"/>
            <a:ext cx="4112468" cy="47230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5029200" algn="r"/>
              </a:tabLst>
              <a:defRPr sz="2200">
                <a:solidFill>
                  <a:schemeClr val="accent3"/>
                </a:solidFill>
              </a:defRPr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01651" y="1665288"/>
            <a:ext cx="6506348" cy="4716462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2" y="651600"/>
            <a:ext cx="1118869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52725531"/>
      </p:ext>
    </p:extLst>
  </p:cSld>
  <p:clrMapOvr>
    <a:masterClrMapping/>
  </p:clrMapOvr>
  <p:transition>
    <p:fade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88700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01649" y="1700213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27216" y="1700213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52783" y="1700213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78351" y="1700213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1650" y="3124200"/>
            <a:ext cx="2720468" cy="3257548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176400" indent="-176400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0"/>
              </a:spcAft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9963" y="3120551"/>
            <a:ext cx="2712000" cy="3261199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176400" indent="-176400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0"/>
              </a:spcAft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30040" y="3124200"/>
            <a:ext cx="2712000" cy="3257549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176400" indent="-176400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0"/>
              </a:spcAft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8993169" y="3108508"/>
            <a:ext cx="2697183" cy="327324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/>
            </a:lvl2pPr>
            <a:lvl3pPr marL="0" indent="0">
              <a:spcAft>
                <a:spcPts val="0"/>
              </a:spcAft>
              <a:buNone/>
              <a:defRPr/>
            </a:lvl3pPr>
            <a:lvl4pPr marL="176400" indent="-176400">
              <a:spcAft>
                <a:spcPts val="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0"/>
              </a:spcAft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651600"/>
            <a:ext cx="11188701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85864609"/>
      </p:ext>
    </p:extLst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Circl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336000" y="1368000"/>
            <a:ext cx="5520000" cy="414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4200"/>
              </a:lnSpc>
              <a:defRPr sz="36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501651" y="5864230"/>
            <a:ext cx="5594348" cy="505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5594349" cy="29845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3988" y="378000"/>
            <a:ext cx="2160000" cy="307976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9512168"/>
      </p:ext>
    </p:extLst>
  </p:cSld>
  <p:clrMapOvr>
    <a:masterClrMapping/>
  </p:clrMapOvr>
  <p:transition>
    <p:fade/>
  </p:transition>
  <p:hf sldNum="0" hdr="0" ftr="0" dt="0"/>
  <p:extLst mod="1"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88700" cy="6985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504000" y="1707173"/>
            <a:ext cx="5496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24085" y="1700213"/>
            <a:ext cx="5475067" cy="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4000" y="4065173"/>
            <a:ext cx="5496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24085" y="4065173"/>
            <a:ext cx="5475067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504000" y="1880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24085" y="1880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504000" y="4256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24085" y="4256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683483" y="1880213"/>
            <a:ext cx="3288000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396560" y="1880213"/>
            <a:ext cx="3302592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683483" y="4256213"/>
            <a:ext cx="3288000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396560" y="4256213"/>
            <a:ext cx="3302592" cy="1944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>
              <a:spcAft>
                <a:spcPts val="0"/>
              </a:spcAft>
              <a:defRPr b="0"/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77079385"/>
      </p:ext>
    </p:extLst>
  </p:cSld>
  <p:clrMapOvr>
    <a:masterClrMapping/>
  </p:clrMapOvr>
  <p:transition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2"/>
            <a:ext cx="11188700" cy="698499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1651" y="1700214"/>
            <a:ext cx="3695700" cy="1971675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06398" y="1700214"/>
            <a:ext cx="3683953" cy="1971675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73075" y="1700214"/>
            <a:ext cx="3657600" cy="1971675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501651" y="3832225"/>
            <a:ext cx="3683949" cy="2095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4267200" y="3832225"/>
            <a:ext cx="3657600" cy="2095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8006398" y="3832225"/>
            <a:ext cx="3683953" cy="2095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77919851"/>
      </p:ext>
    </p:extLst>
  </p:cSld>
  <p:clrMapOvr>
    <a:masterClrMapping/>
  </p:clrMapOvr>
  <p:transition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0323051"/>
      </p:ext>
    </p:extLst>
  </p:cSld>
  <p:clrMapOvr>
    <a:masterClrMapping/>
  </p:clrMapOvr>
  <p:transition>
    <p:fade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4000" y="1857892"/>
            <a:ext cx="5466824" cy="1695450"/>
          </a:xfrm>
        </p:spPr>
        <p:txBody>
          <a:bodyPr/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46195" y="1857892"/>
            <a:ext cx="5444156" cy="1695450"/>
          </a:xfrm>
        </p:spPr>
        <p:txBody>
          <a:bodyPr/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2"/>
            <a:ext cx="11188700" cy="698499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504000" y="1705378"/>
            <a:ext cx="5466824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6195" y="1705378"/>
            <a:ext cx="5452957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63917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Co-brand</a:t>
            </a:r>
            <a:br>
              <a:rPr lang="en-US" sz="1200" noProof="0" dirty="0">
                <a:solidFill>
                  <a:schemeClr val="bg1"/>
                </a:solidFill>
              </a:rPr>
            </a:br>
            <a:r>
              <a:rPr lang="en-US" sz="12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24617" y="1857893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Co-brand</a:t>
            </a:r>
            <a:br>
              <a:rPr lang="en-US" sz="1200" noProof="0" dirty="0">
                <a:solidFill>
                  <a:schemeClr val="bg1"/>
                </a:solidFill>
              </a:rPr>
            </a:br>
            <a:r>
              <a:rPr lang="en-US" sz="12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49532618"/>
      </p:ext>
    </p:extLst>
  </p:cSld>
  <p:clrMapOvr>
    <a:masterClrMapping/>
  </p:clrMapOvr>
  <p:transition>
    <p:fade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4000" y="1857892"/>
            <a:ext cx="5468941" cy="1695450"/>
          </a:xfrm>
        </p:spPr>
        <p:txBody>
          <a:bodyPr/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46195" y="1857892"/>
            <a:ext cx="5454668" cy="1695450"/>
          </a:xfrm>
        </p:spPr>
        <p:txBody>
          <a:bodyPr/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1"/>
            <a:ext cx="11188700" cy="6978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504000" y="1705378"/>
            <a:ext cx="5466824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6195" y="1705378"/>
            <a:ext cx="5452957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24617" y="1857893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04000" y="4249682"/>
            <a:ext cx="5466824" cy="1695450"/>
          </a:xfrm>
        </p:spPr>
        <p:txBody>
          <a:bodyPr/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246194" y="4249682"/>
            <a:ext cx="5452959" cy="1695450"/>
          </a:xfrm>
        </p:spPr>
        <p:txBody>
          <a:bodyPr/>
          <a:lstStyle>
            <a:lvl1pPr>
              <a:spcAft>
                <a:spcPts val="1000"/>
              </a:spcAft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4001" y="4103518"/>
            <a:ext cx="5468943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46194" y="4103518"/>
            <a:ext cx="5444716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54494" y="4255707"/>
            <a:ext cx="123938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24617" y="4249683"/>
            <a:ext cx="1244160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97501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63917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</a:rPr>
              <a:t>Co-brand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Logo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041513"/>
      </p:ext>
    </p:extLst>
  </p:cSld>
  <p:clrMapOvr>
    <a:masterClrMapping/>
  </p:clrMapOvr>
  <p:transition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4320000" y="1705968"/>
            <a:ext cx="3556117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4000" y="1700214"/>
            <a:ext cx="3560000" cy="59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15300" y="1705968"/>
            <a:ext cx="3583853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325712" y="1851441"/>
            <a:ext cx="3540577" cy="384575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4000" y="1851441"/>
            <a:ext cx="3560000" cy="384575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8128000" y="1851441"/>
            <a:ext cx="3571153" cy="384575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52447646"/>
      </p:ext>
    </p:extLst>
  </p:cSld>
  <p:clrMapOvr>
    <a:masterClrMapping/>
  </p:clrMapOvr>
  <p:transition>
    <p:fade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1"/>
            <a:ext cx="11188700" cy="705184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4000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096836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68279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32557" y="2556000"/>
            <a:ext cx="2592000" cy="339480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000"/>
              </a:spcAft>
              <a:defRPr/>
            </a:lvl2pPr>
            <a:lvl3pPr marL="0" indent="0">
              <a:spcAft>
                <a:spcPts val="1000"/>
              </a:spcAft>
              <a:buNone/>
              <a:defRPr/>
            </a:lvl3pPr>
            <a:lvl4pPr marL="176400" indent="-176400">
              <a:spcAft>
                <a:spcPts val="1000"/>
              </a:spcAft>
              <a:buFont typeface="Arial" panose="020B0604020202020204" pitchFamily="34" charset="0"/>
              <a:buChar char="•"/>
              <a:defRPr/>
            </a:lvl4pPr>
            <a:lvl5pPr marL="356400" indent="-176400">
              <a:spcAft>
                <a:spcPts val="1000"/>
              </a:spcAft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84327238"/>
      </p:ext>
    </p:extLst>
  </p:cSld>
  <p:clrMapOvr>
    <a:masterClrMapping/>
  </p:clrMapOvr>
  <p:transition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501650" y="1665289"/>
            <a:ext cx="5594351" cy="4716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593905"/>
      </p:ext>
    </p:extLst>
  </p:cSld>
  <p:clrMapOvr>
    <a:masterClrMapping/>
  </p:clrMapOvr>
  <p:transition>
    <p:fade/>
  </p:transition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51199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72576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705670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1651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3035975"/>
      </p:ext>
    </p:extLst>
  </p:cSld>
  <p:clrMapOvr>
    <a:masterClrMapping/>
  </p:clrMapOvr>
  <p:transition>
    <p:fade/>
  </p:transition>
  <p:hf sldNum="0"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01652" y="4211955"/>
            <a:ext cx="8528936" cy="2169796"/>
          </a:xfrm>
        </p:spPr>
        <p:txBody>
          <a:bodyPr anchor="b" anchorCtr="0"/>
          <a:lstStyle>
            <a:lvl1pPr>
              <a:lnSpc>
                <a:spcPct val="100000"/>
              </a:lnSpc>
              <a:spcAft>
                <a:spcPts val="600"/>
              </a:spcAft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70847" y="4211955"/>
            <a:ext cx="2319503" cy="1725448"/>
          </a:xfrm>
        </p:spPr>
        <p:txBody>
          <a:bodyPr anchor="ctr" anchorCtr="0"/>
          <a:lstStyle>
            <a:lvl1pPr algn="ctr">
              <a:defRPr sz="900"/>
            </a:lvl1pPr>
          </a:lstStyle>
          <a:p>
            <a:r>
              <a:rPr lang="en-GB" sz="900" dirty="0"/>
              <a:t>Insert sponsorship mark here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370850" y="6018028"/>
            <a:ext cx="2319501" cy="363722"/>
          </a:xfrm>
        </p:spPr>
        <p:txBody>
          <a:bodyPr anchor="b" anchorCtr="0"/>
          <a:lstStyle>
            <a:lvl1pPr>
              <a:lnSpc>
                <a:spcPct val="100000"/>
              </a:lnSpc>
              <a:defRPr sz="95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03988" y="378000"/>
            <a:ext cx="2160000" cy="307976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840783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2945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63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1651" y="1628775"/>
            <a:ext cx="9277349" cy="4752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3600"/>
              </a:spcBef>
              <a:defRPr sz="2200">
                <a:solidFill>
                  <a:schemeClr val="tx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9081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t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862256" y="405929"/>
            <a:ext cx="2804160" cy="1027760"/>
          </a:xfrm>
        </p:spPr>
        <p:txBody>
          <a:bodyPr/>
          <a:lstStyle>
            <a:lvl1pPr>
              <a:spcBef>
                <a:spcPts val="185"/>
              </a:spcBef>
              <a:defRPr sz="923">
                <a:solidFill>
                  <a:schemeClr val="tx1"/>
                </a:solidFill>
              </a:defRPr>
            </a:lvl1pPr>
            <a:lvl2pPr>
              <a:defRPr sz="969">
                <a:solidFill>
                  <a:schemeClr val="tx2"/>
                </a:solidFill>
              </a:defRPr>
            </a:lvl2pPr>
            <a:lvl3pPr>
              <a:defRPr sz="969">
                <a:solidFill>
                  <a:schemeClr val="tx2"/>
                </a:solidFill>
              </a:defRPr>
            </a:lvl3pPr>
            <a:lvl4pPr>
              <a:defRPr sz="923">
                <a:solidFill>
                  <a:schemeClr val="tx2"/>
                </a:solidFill>
              </a:defRPr>
            </a:lvl4pPr>
            <a:lvl5pPr>
              <a:defRPr sz="923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25586" y="1700214"/>
            <a:ext cx="2766255" cy="4656835"/>
          </a:xfrm>
        </p:spPr>
        <p:txBody>
          <a:bodyPr/>
          <a:lstStyle>
            <a:lvl1pPr>
              <a:spcBef>
                <a:spcPts val="0"/>
              </a:spcBef>
              <a:spcAft>
                <a:spcPts val="554"/>
              </a:spcAft>
              <a:defRPr sz="969"/>
            </a:lvl1pPr>
            <a:lvl2pPr>
              <a:spcBef>
                <a:spcPts val="277"/>
              </a:spcBef>
              <a:defRPr/>
            </a:lvl2pPr>
            <a:lvl3pPr>
              <a:spcBef>
                <a:spcPts val="277"/>
              </a:spcBef>
              <a:defRPr/>
            </a:lvl3pPr>
            <a:lvl4pPr>
              <a:spcBef>
                <a:spcPts val="277"/>
              </a:spcBef>
              <a:defRPr/>
            </a:lvl4pPr>
            <a:lvl5pPr>
              <a:spcBef>
                <a:spcPts val="277"/>
              </a:spcBef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780369" y="1700212"/>
            <a:ext cx="7886049" cy="4657726"/>
          </a:xfrm>
        </p:spPr>
        <p:txBody>
          <a:bodyPr/>
          <a:lstStyle>
            <a:lvl1pPr>
              <a:spcBef>
                <a:spcPts val="1662"/>
              </a:spcBef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03988" y="378000"/>
            <a:ext cx="2160000" cy="307976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234086"/>
      </p:ext>
    </p:extLst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9277349" cy="4716463"/>
          </a:xfrm>
          <a:prstGeom prst="rect">
            <a:avLst/>
          </a:prstGeom>
        </p:spPr>
        <p:txBody>
          <a:bodyPr/>
          <a:lstStyle>
            <a:lvl1pPr>
              <a:tabLst>
                <a:tab pos="6729413" algn="r"/>
              </a:tabLst>
              <a:defRPr/>
            </a:lvl1pPr>
            <a:lvl2pPr>
              <a:tabLst>
                <a:tab pos="6729413" algn="r"/>
              </a:tabLst>
              <a:defRPr/>
            </a:lvl2pPr>
            <a:lvl3pPr>
              <a:tabLst>
                <a:tab pos="6729413" algn="r"/>
              </a:tabLst>
              <a:defRPr/>
            </a:lvl3pPr>
            <a:lvl4pPr>
              <a:tabLst>
                <a:tab pos="6729413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  <a:lvl6pPr>
              <a:tabLst>
                <a:tab pos="6729413" algn="r"/>
              </a:tabLst>
              <a:defRPr/>
            </a:lvl6pPr>
            <a:lvl7pPr>
              <a:tabLst>
                <a:tab pos="6729413" algn="r"/>
              </a:tabLst>
              <a:defRPr/>
            </a:lvl7pPr>
            <a:lvl8pPr>
              <a:tabLst>
                <a:tab pos="6729413" algn="r"/>
              </a:tabLst>
              <a:defRPr/>
            </a:lvl8pPr>
            <a:lvl9pPr>
              <a:tabLst>
                <a:tab pos="6729413" algn="r"/>
              </a:tabLst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2" y="317500"/>
            <a:ext cx="11180232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29108636"/>
      </p:ext>
    </p:extLst>
  </p:cSld>
  <p:clrMapOvr>
    <a:masterClrMapping/>
  </p:clrMapOvr>
  <p:transition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1" y="317501"/>
            <a:ext cx="11188700" cy="69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450351" y="1701801"/>
            <a:ext cx="6240000" cy="4679950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4456429" cy="4716463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44049"/>
      </p:ext>
    </p:extLst>
  </p:cSld>
  <p:clrMapOvr>
    <a:masterClrMapping/>
  </p:clrMapOvr>
  <p:transition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1"/>
            <a:ext cx="11188700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501651" y="1665289"/>
            <a:ext cx="11165416" cy="4716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6433167"/>
      </p:ext>
    </p:extLst>
  </p:cSld>
  <p:clrMapOvr>
    <a:masterClrMapping/>
  </p:clrMapOvr>
  <p:transition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62349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501651" y="1700213"/>
            <a:ext cx="11165416" cy="46789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454002"/>
      </p:ext>
    </p:extLst>
  </p:cSld>
  <p:clrMapOvr>
    <a:masterClrMapping/>
  </p:clrMapOvr>
  <p:transition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3503921678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think-cell Slide" r:id="rId36" imgW="270" imgH="270" progId="TCLayout.ActiveDocument.1">
                  <p:embed/>
                </p:oleObj>
              </mc:Choice>
              <mc:Fallback>
                <p:oleObj name="think-cell Slide" r:id="rId36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01651" y="317501"/>
            <a:ext cx="11188700" cy="6921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501650" y="1665289"/>
            <a:ext cx="11188700" cy="47164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3" name="TextBox 2"/>
          <p:cNvSpPr txBox="1"/>
          <p:nvPr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39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</p:sldLayoutIdLst>
  <p:transition>
    <p:fade/>
  </p:transition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SzPct val="100000"/>
        <a:buFont typeface="Arial" panose="020B0604020202020204" pitchFamily="34" charset="0"/>
        <a:buNone/>
        <a:defRPr sz="11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/>
        <a:buNone/>
        <a:defRPr lang="en-US" sz="1100" b="1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76400" indent="-1764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en-US" sz="11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356400" indent="-1764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Verdana" panose="020B0604030504040204" pitchFamily="34" charset="0"/>
        <a:buChar char="−"/>
        <a:defRPr lang="en-US" sz="11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32800" indent="-176400" algn="l" defTabSz="798513" rtl="0" eaLnBrk="1" latinLnBrk="0" hangingPunct="1">
        <a:spcBef>
          <a:spcPts val="0"/>
        </a:spcBef>
        <a:spcAft>
          <a:spcPts val="1000"/>
        </a:spcAft>
        <a:buClrTx/>
        <a:buSzPct val="100000"/>
        <a:buFont typeface="Verdana" panose="020B0604030504040204" pitchFamily="34" charset="0"/>
        <a:buChar char="−"/>
        <a:tabLst/>
        <a:defRPr lang="en-US" sz="11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4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237">
          <p15:clr>
            <a:srgbClr val="F26B43"/>
          </p15:clr>
        </p15:guide>
        <p15:guide id="5" pos="5523">
          <p15:clr>
            <a:srgbClr val="F26B43"/>
          </p15:clr>
        </p15:guide>
        <p15:guide id="6" orient="horz" pos="1071">
          <p15:clr>
            <a:srgbClr val="F26B43"/>
          </p15:clr>
        </p15:guide>
        <p15:guide id="7" orient="horz" pos="200">
          <p15:clr>
            <a:srgbClr val="F26B43"/>
          </p15:clr>
        </p15:guide>
        <p15:guide id="8" orient="horz" pos="4080">
          <p15:clr>
            <a:srgbClr val="F26B43"/>
          </p15:clr>
        </p15:guide>
        <p15:guide id="10" pos="3721">
          <p15:clr>
            <a:srgbClr val="F26B43"/>
          </p15:clr>
        </p15:guide>
        <p15:guide id="11" orient="horz" pos="236">
          <p15:clr>
            <a:srgbClr val="F26B43"/>
          </p15:clr>
        </p15:guide>
        <p15:guide id="12" pos="1022">
          <p15:clr>
            <a:srgbClr val="F26B43"/>
          </p15:clr>
        </p15:guide>
        <p15:guide id="13" pos="1137">
          <p15:clr>
            <a:srgbClr val="F26B43"/>
          </p15:clr>
        </p15:guide>
        <p15:guide id="14" pos="1920">
          <p15:clr>
            <a:srgbClr val="F26B43"/>
          </p15:clr>
        </p15:guide>
        <p15:guide id="15" pos="2033">
          <p15:clr>
            <a:srgbClr val="F26B43"/>
          </p15:clr>
        </p15:guide>
        <p15:guide id="16" pos="4620">
          <p15:clr>
            <a:srgbClr val="F26B43"/>
          </p15:clr>
        </p15:guide>
        <p15:guide id="17" pos="2823">
          <p15:clr>
            <a:srgbClr val="F26B43"/>
          </p15:clr>
        </p15:guide>
        <p15:guide id="18" pos="2937">
          <p15:clr>
            <a:srgbClr val="F26B43"/>
          </p15:clr>
        </p15:guide>
        <p15:guide id="19" pos="2880">
          <p15:clr>
            <a:srgbClr val="F26B43"/>
          </p15:clr>
        </p15:guide>
        <p15:guide id="20" pos="4734">
          <p15:clr>
            <a:srgbClr val="F26B43"/>
          </p15:clr>
        </p15:guide>
        <p15:guide id="21" orient="horz" pos="1049">
          <p15:clr>
            <a:srgbClr val="F26B43"/>
          </p15:clr>
        </p15:guide>
        <p15:guide id="22" orient="horz" pos="6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5905" h="6858000">
                <a:moveTo>
                  <a:pt x="0" y="0"/>
                </a:moveTo>
                <a:lnTo>
                  <a:pt x="9145524" y="0"/>
                </a:lnTo>
                <a:lnTo>
                  <a:pt x="914552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B212C"/>
          </a:solidFill>
        </p:spPr>
        <p:txBody>
          <a:bodyPr wrap="square" lIns="0" tIns="0" rIns="0" bIns="0" rtlCol="0"/>
          <a:lstStyle/>
          <a:p>
            <a:endParaRPr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75200" y="5845180"/>
            <a:ext cx="5620800" cy="5056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 dirty="0" smtClean="0">
                <a:solidFill>
                  <a:schemeClr val="bg1"/>
                </a:solidFill>
              </a:rPr>
              <a:t>Data Analytics for Beginners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386710" y="6326599"/>
            <a:ext cx="8323816" cy="2778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/>
              <a:buNone/>
              <a:defRPr lang="en-US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2800" indent="-176400" algn="l" defTabSz="798513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1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2800" indent="-1764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Verdana" panose="020B0604030504040204" pitchFamily="34" charset="0"/>
              <a:buChar char="−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dirty="0" smtClean="0">
                <a:solidFill>
                  <a:schemeClr val="bg1"/>
                </a:solidFill>
              </a:rPr>
              <a:t>Opeyemi Fabiyi 24th January, 2020</a:t>
            </a: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10" name="Title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6000" y="1367999"/>
            <a:ext cx="4140000" cy="41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48" b="28169"/>
          <a:stretch/>
        </p:blipFill>
        <p:spPr>
          <a:xfrm>
            <a:off x="101574" y="137652"/>
            <a:ext cx="1131580" cy="51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6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4624" y="247271"/>
            <a:ext cx="2945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Getting Started</a:t>
            </a:r>
            <a:endParaRPr lang="en-US" sz="24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8763" y="870957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The Journey of becoming a Data Expert starts </a:t>
            </a:r>
          </a:p>
          <a:p>
            <a:r>
              <a:rPr lang="en-US" dirty="0"/>
              <a:t>w</a:t>
            </a:r>
            <a:r>
              <a:rPr lang="en-US" dirty="0" smtClean="0"/>
              <a:t>ith a choice 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Define your learning path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Stay focus (be wary of information overload)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Discipline &amp; Consistency is the secret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GET A MENTOR OR GUIDE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763" y="778593"/>
            <a:ext cx="5309096" cy="433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7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83146" y="3244334"/>
            <a:ext cx="6217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Don’t forget it’s a </a:t>
            </a:r>
            <a:r>
              <a:rPr lang="en-US" sz="2000" b="1" dirty="0"/>
              <a:t>MARATHON </a:t>
            </a:r>
            <a:r>
              <a:rPr lang="en-US" sz="2000" dirty="0"/>
              <a:t>not a </a:t>
            </a:r>
            <a:r>
              <a:rPr lang="en-US" sz="2000" b="1" dirty="0"/>
              <a:t>SPRINT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8714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200150"/>
            <a:ext cx="7810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2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88DD3-86B9-43AB-A38E-3B97C7853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76" y="1180178"/>
            <a:ext cx="5365772" cy="3714749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About </a:t>
            </a:r>
            <a:r>
              <a:rPr lang="en-US" sz="1800" dirty="0" smtClean="0">
                <a:solidFill>
                  <a:schemeClr val="tx1"/>
                </a:solidFill>
              </a:rPr>
              <a:t>Me (My Transition </a:t>
            </a:r>
            <a:r>
              <a:rPr lang="en-US" sz="1800" dirty="0" smtClean="0"/>
              <a:t>story)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Why Data Analytics (DA)  ?</a:t>
            </a:r>
          </a:p>
          <a:p>
            <a:endParaRPr lang="en-US" sz="1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Myths </a:t>
            </a:r>
            <a:r>
              <a:rPr lang="en-US" sz="1800" dirty="0">
                <a:solidFill>
                  <a:schemeClr val="tx1"/>
                </a:solidFill>
              </a:rPr>
              <a:t>about starting a Career in DA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Skills required</a:t>
            </a:r>
          </a:p>
          <a:p>
            <a:pPr marL="3690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800" dirty="0" smtClean="0"/>
              <a:t>Getting Started </a:t>
            </a:r>
            <a:endParaRPr lang="en-US" sz="1800" dirty="0">
              <a:solidFill>
                <a:schemeClr val="tx1"/>
              </a:solidFill>
            </a:endParaRPr>
          </a:p>
          <a:p>
            <a:pPr marL="450000" lvl="1" indent="0">
              <a:buNone/>
            </a:pPr>
            <a:endParaRPr lang="en-US" dirty="0">
              <a:latin typeface="+mj-lt"/>
            </a:endParaRPr>
          </a:p>
          <a:p>
            <a:pPr marL="450000" lvl="1" indent="0">
              <a:buNone/>
            </a:pP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FE2DA8-9CA5-4136-89F7-06A17F66C600}"/>
              </a:ext>
            </a:extLst>
          </p:cNvPr>
          <p:cNvSpPr/>
          <p:nvPr/>
        </p:nvSpPr>
        <p:spPr>
          <a:xfrm>
            <a:off x="287776" y="283723"/>
            <a:ext cx="4117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Table of Contents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38" y="1180178"/>
            <a:ext cx="5686140" cy="38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9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84DAD1-86EC-44A2-8255-FA468B427B54}"/>
              </a:ext>
            </a:extLst>
          </p:cNvPr>
          <p:cNvSpPr/>
          <p:nvPr/>
        </p:nvSpPr>
        <p:spPr>
          <a:xfrm>
            <a:off x="3575490" y="983488"/>
            <a:ext cx="813401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Name :  Fabiyi Opeyemi Matthew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Current Role  : Data Analytics Consultant at Deloitte </a:t>
            </a:r>
            <a:r>
              <a:rPr lang="en-US" dirty="0" smtClean="0">
                <a:solidFill>
                  <a:srgbClr val="000000"/>
                </a:solidFill>
              </a:rPr>
              <a:t>&amp; </a:t>
            </a:r>
            <a:r>
              <a:rPr lang="en-US" dirty="0">
                <a:solidFill>
                  <a:srgbClr val="000000"/>
                </a:solidFill>
              </a:rPr>
              <a:t>Touche Nigeria</a:t>
            </a:r>
            <a:r>
              <a:rPr lang="en-US" dirty="0" smtClean="0">
                <a:solidFill>
                  <a:srgbClr val="000000"/>
                </a:solidFill>
              </a:rPr>
              <a:t>, Nigeria Ambassador </a:t>
            </a:r>
            <a:r>
              <a:rPr lang="en-US" dirty="0">
                <a:solidFill>
                  <a:srgbClr val="000000"/>
                </a:solidFill>
              </a:rPr>
              <a:t>AI  Exponential </a:t>
            </a:r>
            <a:r>
              <a:rPr lang="en-US" dirty="0" smtClean="0">
                <a:solidFill>
                  <a:srgbClr val="000000"/>
                </a:solidFill>
              </a:rPr>
              <a:t>Thinker, Data Analytic Trainer 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Prior Experience : Supply Chain Planning Analyst at </a:t>
            </a:r>
            <a:r>
              <a:rPr lang="en-US" dirty="0" err="1" smtClean="0">
                <a:solidFill>
                  <a:srgbClr val="000000"/>
                </a:solidFill>
              </a:rPr>
              <a:t>Beiersdorf</a:t>
            </a:r>
            <a:r>
              <a:rPr lang="en-US" dirty="0" smtClean="0">
                <a:solidFill>
                  <a:srgbClr val="000000"/>
                </a:solidFill>
              </a:rPr>
              <a:t> (Nivea), Paylater Data Science Intern</a:t>
            </a:r>
          </a:p>
          <a:p>
            <a:endParaRPr lang="en-US" dirty="0"/>
          </a:p>
          <a:p>
            <a:r>
              <a:rPr lang="en-US" dirty="0"/>
              <a:t>Qualification </a:t>
            </a:r>
            <a:r>
              <a:rPr lang="en-US" dirty="0" smtClean="0"/>
              <a:t>: </a:t>
            </a:r>
            <a:r>
              <a:rPr lang="en-US" dirty="0"/>
              <a:t>Electrical/Electronic Engineering Graduate(1</a:t>
            </a:r>
            <a:r>
              <a:rPr lang="en-US" baseline="30000" dirty="0"/>
              <a:t>st</a:t>
            </a:r>
            <a:r>
              <a:rPr lang="en-US" dirty="0"/>
              <a:t> Class </a:t>
            </a:r>
            <a:r>
              <a:rPr lang="en-US" dirty="0" smtClean="0"/>
              <a:t>Hons) – University </a:t>
            </a:r>
            <a:r>
              <a:rPr lang="en-US" dirty="0"/>
              <a:t>of Ibadan, Microsoft Certified Professional Data Scientist.</a:t>
            </a:r>
          </a:p>
          <a:p>
            <a:endParaRPr lang="en-US" dirty="0"/>
          </a:p>
          <a:p>
            <a:r>
              <a:rPr lang="en-US" b="1" dirty="0" smtClean="0"/>
              <a:t>Career Journey so far!!!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0E69C4-0225-4B55-B8B1-2003CCF2ACCB}"/>
              </a:ext>
            </a:extLst>
          </p:cNvPr>
          <p:cNvSpPr/>
          <p:nvPr/>
        </p:nvSpPr>
        <p:spPr>
          <a:xfrm>
            <a:off x="457456" y="275602"/>
            <a:ext cx="1811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+mj-lt"/>
              </a:rPr>
              <a:t>About 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9EAA7C-576D-4186-B22A-A99301902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8" y="1118049"/>
            <a:ext cx="2976212" cy="44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9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4624" y="247271"/>
            <a:ext cx="56220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Why the Analytic sudden hype?</a:t>
            </a:r>
            <a:endParaRPr lang="en-US" sz="2400" b="1" dirty="0">
              <a:latin typeface="+mj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D88DD3-86B9-43AB-A38E-3B97C7853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76" y="1180179"/>
            <a:ext cx="2770056" cy="569964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41" y="1750143"/>
            <a:ext cx="4666416" cy="3109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95" y="1750143"/>
            <a:ext cx="4964118" cy="30958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49253" y="909568"/>
            <a:ext cx="3843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/>
              <a:t>Technological Advancement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81941" y="5101783"/>
            <a:ext cx="104349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endParaRPr lang="en-US" sz="1600" dirty="0"/>
          </a:p>
          <a:p>
            <a:r>
              <a:rPr lang="en-US" sz="1600" dirty="0" smtClean="0"/>
              <a:t>As Technological innovation increases, it brings about an exponential increase in data  availability and usage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890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4624" y="862054"/>
            <a:ext cx="5298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/>
              <a:t>Disruption in Business across all sectors</a:t>
            </a:r>
          </a:p>
        </p:txBody>
      </p:sp>
      <p:sp>
        <p:nvSpPr>
          <p:cNvPr id="3" name="Rectangle 2"/>
          <p:cNvSpPr/>
          <p:nvPr/>
        </p:nvSpPr>
        <p:spPr>
          <a:xfrm>
            <a:off x="810890" y="4322404"/>
            <a:ext cx="3464410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/>
              <a:t>Customers are changing the w</a:t>
            </a:r>
            <a:r>
              <a:rPr lang="en-US" sz="1100" b="1" dirty="0" smtClean="0"/>
              <a:t>ay</a:t>
            </a:r>
          </a:p>
          <a:p>
            <a:r>
              <a:rPr lang="en-US" sz="1100" b="1" dirty="0" smtClean="0"/>
              <a:t>they choose products &amp; services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Online sales increasing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Customers increasingly rely on information </a:t>
            </a:r>
          </a:p>
          <a:p>
            <a:r>
              <a:rPr lang="en-US" sz="1100" dirty="0" smtClean="0"/>
              <a:t>from social media</a:t>
            </a:r>
            <a:endParaRPr lang="en-US" sz="11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9065823" y="4322404"/>
            <a:ext cx="312617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/>
              <a:t>Supply chains are more complex</a:t>
            </a:r>
          </a:p>
          <a:p>
            <a:r>
              <a:rPr lang="en-US" sz="1100" b="1" dirty="0" smtClean="0"/>
              <a:t>and diverse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Better global connectivity has </a:t>
            </a:r>
          </a:p>
          <a:p>
            <a:r>
              <a:rPr lang="en-US" sz="1100" dirty="0"/>
              <a:t>a</a:t>
            </a:r>
            <a:r>
              <a:rPr lang="en-US" sz="1100" dirty="0" smtClean="0"/>
              <a:t>llowed businesses to purchase imports</a:t>
            </a:r>
          </a:p>
          <a:p>
            <a:r>
              <a:rPr lang="en-US" sz="1100" dirty="0"/>
              <a:t>a</a:t>
            </a:r>
            <a:r>
              <a:rPr lang="en-US" sz="1100" dirty="0" smtClean="0"/>
              <a:t>round the world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I</a:t>
            </a:r>
            <a:r>
              <a:rPr lang="en-US" sz="1100" dirty="0" err="1" smtClean="0"/>
              <a:t>oT</a:t>
            </a:r>
            <a:r>
              <a:rPr lang="en-US" sz="1100" dirty="0" smtClean="0"/>
              <a:t> are revolutionizing physical supply </a:t>
            </a:r>
            <a:endParaRPr lang="en-US" sz="1100" dirty="0"/>
          </a:p>
          <a:p>
            <a:r>
              <a:rPr lang="en-US" sz="1100" dirty="0" smtClean="0"/>
              <a:t>Chains and enabling data-driven </a:t>
            </a:r>
            <a:r>
              <a:rPr lang="en-US" sz="1100" dirty="0" err="1" smtClean="0"/>
              <a:t>optimiz</a:t>
            </a:r>
            <a:r>
              <a:rPr lang="en-US" sz="1100" dirty="0" smtClean="0"/>
              <a:t>-</a:t>
            </a:r>
          </a:p>
          <a:p>
            <a:r>
              <a:rPr lang="en-US" sz="1100" dirty="0" err="1"/>
              <a:t>a</a:t>
            </a:r>
            <a:r>
              <a:rPr lang="en-US" sz="1100" dirty="0" err="1" smtClean="0"/>
              <a:t>tion</a:t>
            </a:r>
            <a:r>
              <a:rPr lang="en-US" sz="1100" dirty="0" smtClean="0"/>
              <a:t> and decisions</a:t>
            </a:r>
            <a:endParaRPr lang="en-US" sz="11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838474" y="4254088"/>
            <a:ext cx="3571812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/>
              <a:t>Competitors are faster and nimbler</a:t>
            </a:r>
          </a:p>
          <a:p>
            <a:r>
              <a:rPr lang="en-US" sz="1100" b="1" dirty="0" smtClean="0"/>
              <a:t>than before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Time to market for competitors has </a:t>
            </a:r>
            <a:endParaRPr lang="en-US" sz="1100" dirty="0"/>
          </a:p>
          <a:p>
            <a:r>
              <a:rPr lang="en-US" sz="1100" dirty="0" smtClean="0"/>
              <a:t>decreased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We see where start ups innovate and </a:t>
            </a:r>
          </a:p>
          <a:p>
            <a:r>
              <a:rPr lang="en-US" sz="1100" dirty="0"/>
              <a:t>e</a:t>
            </a:r>
            <a:r>
              <a:rPr lang="en-US" sz="1100" dirty="0" smtClean="0"/>
              <a:t>stablished companies acquire them to become</a:t>
            </a:r>
          </a:p>
          <a:p>
            <a:r>
              <a:rPr lang="en-US" sz="1100" dirty="0"/>
              <a:t>m</a:t>
            </a:r>
            <a:r>
              <a:rPr lang="en-US" sz="1100" dirty="0" smtClean="0"/>
              <a:t>ore nimble and competitive</a:t>
            </a:r>
            <a:endParaRPr lang="en-US" sz="11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54" y="1497152"/>
            <a:ext cx="3326155" cy="2528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926" y="1497152"/>
            <a:ext cx="2992510" cy="25283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71" y="1475931"/>
            <a:ext cx="3510593" cy="25707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24624" y="247271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Cont’d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630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304" y="1750142"/>
            <a:ext cx="4866967" cy="31097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9253" y="909568"/>
            <a:ext cx="79169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/>
              <a:t>Necessary to have a Computer Science/Mathematics/Statistics</a:t>
            </a:r>
          </a:p>
          <a:p>
            <a:r>
              <a:rPr lang="en-US" dirty="0" smtClean="0"/>
              <a:t>Background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24624" y="247271"/>
            <a:ext cx="7449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Myths about Starting a career in Analytics</a:t>
            </a:r>
            <a:endParaRPr lang="en-US" sz="2400" b="1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5" y="1756531"/>
            <a:ext cx="4521352" cy="31033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99165" y="506054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C</a:t>
            </a:r>
            <a:r>
              <a:rPr lang="en-US" sz="1600" dirty="0" smtClean="0"/>
              <a:t>an I become a Data Scientist or Analyst with a degree in Agriculture or Philosophy? Yes, you sure can develop the skills if you are patient and willing to work hard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519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9253" y="909568"/>
            <a:ext cx="9608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err="1" smtClean="0"/>
              <a:t>M.Sc</a:t>
            </a:r>
            <a:r>
              <a:rPr lang="en-US" dirty="0" smtClean="0"/>
              <a:t> or PhD is Mandatory or required to become a Data Scientist or get a Job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724624" y="247271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Cont’d</a:t>
            </a:r>
            <a:endParaRPr lang="en-US" sz="2400" b="1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37" y="1756531"/>
            <a:ext cx="4523290" cy="31033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82328" y="1756531"/>
            <a:ext cx="5338618" cy="31085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400" dirty="0" smtClean="0">
                <a:solidFill>
                  <a:srgbClr val="313131"/>
                </a:solidFill>
              </a:rPr>
              <a:t>The role of a Data Professional is broadly divided into two(2): 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13131"/>
                </a:solidFill>
              </a:rPr>
              <a:t>Applied 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13131"/>
                </a:solidFill>
              </a:rPr>
              <a:t>Research</a:t>
            </a:r>
          </a:p>
          <a:p>
            <a:pPr>
              <a:spcBef>
                <a:spcPts val="600"/>
              </a:spcBef>
              <a:buSzPct val="100000"/>
            </a:pPr>
            <a:endParaRPr lang="en-US" sz="1400" dirty="0" smtClean="0">
              <a:solidFill>
                <a:srgbClr val="313131"/>
              </a:solidFill>
            </a:endParaRPr>
          </a:p>
          <a:p>
            <a:r>
              <a:rPr lang="en-US" sz="1400" dirty="0"/>
              <a:t>The </a:t>
            </a:r>
            <a:r>
              <a:rPr lang="en-US" sz="1400" b="1" dirty="0"/>
              <a:t>Applied Data </a:t>
            </a:r>
            <a:r>
              <a:rPr lang="en-US" sz="1400" b="1" dirty="0" smtClean="0"/>
              <a:t>Roles </a:t>
            </a:r>
            <a:r>
              <a:rPr lang="en-US" sz="1400" dirty="0" smtClean="0"/>
              <a:t>are </a:t>
            </a:r>
            <a:r>
              <a:rPr lang="en-US" sz="1400" dirty="0"/>
              <a:t>primarily about working with existing algorithms and understanding how they work. In other words, it’s all about applying these techniques in your project. You </a:t>
            </a:r>
            <a:r>
              <a:rPr lang="en-US" sz="1400" b="1" dirty="0"/>
              <a:t>DO NOT </a:t>
            </a:r>
            <a:r>
              <a:rPr lang="en-US" sz="1400" dirty="0"/>
              <a:t>need a </a:t>
            </a:r>
            <a:r>
              <a:rPr lang="en-US" sz="1400" b="1" dirty="0" err="1"/>
              <a:t>Ph.D</a:t>
            </a:r>
            <a:r>
              <a:rPr lang="en-US" sz="1400" dirty="0"/>
              <a:t> for this role.</a:t>
            </a:r>
          </a:p>
          <a:p>
            <a:r>
              <a:rPr lang="en-US" sz="1400" dirty="0"/>
              <a:t>Most </a:t>
            </a:r>
            <a:r>
              <a:rPr lang="en-US" sz="1400" dirty="0" smtClean="0"/>
              <a:t>people </a:t>
            </a:r>
            <a:r>
              <a:rPr lang="en-US" sz="1400" dirty="0"/>
              <a:t>fit into the above category. Most of the openings and job descriptions you see or hear about are for these roles.</a:t>
            </a:r>
          </a:p>
          <a:p>
            <a:pPr>
              <a:spcBef>
                <a:spcPts val="600"/>
              </a:spcBef>
              <a:buSzPct val="100000"/>
            </a:pPr>
            <a:endParaRPr lang="en-ZA" sz="1400" dirty="0" smtClean="0">
              <a:solidFill>
                <a:srgbClr val="31313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9165" y="506054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/>
              <a:t>You think you’ve got the skills for an avail-</a:t>
            </a:r>
          </a:p>
          <a:p>
            <a:r>
              <a:rPr lang="en-US" sz="1600" dirty="0" smtClean="0"/>
              <a:t>able role with just a </a:t>
            </a:r>
            <a:r>
              <a:rPr lang="en-US" sz="1600" dirty="0" err="1" smtClean="0"/>
              <a:t>B.Sc</a:t>
            </a:r>
            <a:r>
              <a:rPr lang="en-US" sz="1600" dirty="0" smtClean="0"/>
              <a:t> or an undergraduate?</a:t>
            </a:r>
          </a:p>
          <a:p>
            <a:r>
              <a:rPr lang="en-US" sz="1600" dirty="0" smtClean="0"/>
              <a:t>Shoot your application back-up with your project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922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9253" y="909568"/>
            <a:ext cx="4633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/>
              <a:t>Programming or Coding is a must 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724624" y="247271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Cont’d</a:t>
            </a:r>
            <a:endParaRPr lang="en-US" sz="2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7673" y="1638510"/>
            <a:ext cx="5338618" cy="2846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400" dirty="0" smtClean="0">
                <a:solidFill>
                  <a:srgbClr val="313131"/>
                </a:solidFill>
              </a:rPr>
              <a:t>The field of AI/Data Science and Analytics is a broad one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400" dirty="0" smtClean="0">
                <a:solidFill>
                  <a:srgbClr val="313131"/>
                </a:solidFill>
              </a:rPr>
              <a:t>With various domain expertise and skills;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400" dirty="0" smtClean="0">
                <a:solidFill>
                  <a:srgbClr val="313131"/>
                </a:solidFill>
              </a:rPr>
              <a:t>1. Business Analyst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400" dirty="0" smtClean="0">
                <a:solidFill>
                  <a:srgbClr val="313131"/>
                </a:solidFill>
              </a:rPr>
              <a:t>2. Data Analyst 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400" dirty="0">
                <a:solidFill>
                  <a:srgbClr val="313131"/>
                </a:solidFill>
              </a:rPr>
              <a:t>3</a:t>
            </a:r>
            <a:r>
              <a:rPr lang="en-US" sz="1400" dirty="0" smtClean="0">
                <a:solidFill>
                  <a:srgbClr val="313131"/>
                </a:solidFill>
              </a:rPr>
              <a:t>. Business Data Scientist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400" dirty="0">
                <a:solidFill>
                  <a:srgbClr val="313131"/>
                </a:solidFill>
              </a:rPr>
              <a:t>4</a:t>
            </a:r>
            <a:r>
              <a:rPr lang="en-US" sz="1400" dirty="0" smtClean="0">
                <a:solidFill>
                  <a:srgbClr val="313131"/>
                </a:solidFill>
              </a:rPr>
              <a:t>. Machine Learning Engineer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400" dirty="0">
                <a:solidFill>
                  <a:srgbClr val="313131"/>
                </a:solidFill>
              </a:rPr>
              <a:t>5</a:t>
            </a:r>
            <a:r>
              <a:rPr lang="en-US" sz="1400" dirty="0" smtClean="0">
                <a:solidFill>
                  <a:srgbClr val="313131"/>
                </a:solidFill>
              </a:rPr>
              <a:t>. Deep Learning Engineer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400" dirty="0">
                <a:solidFill>
                  <a:srgbClr val="313131"/>
                </a:solidFill>
              </a:rPr>
              <a:t>6</a:t>
            </a:r>
            <a:r>
              <a:rPr lang="en-US" sz="1400" dirty="0" smtClean="0">
                <a:solidFill>
                  <a:srgbClr val="313131"/>
                </a:solidFill>
              </a:rPr>
              <a:t>. AI researcher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400" dirty="0">
                <a:solidFill>
                  <a:srgbClr val="313131"/>
                </a:solidFill>
              </a:rPr>
              <a:t>7</a:t>
            </a:r>
            <a:r>
              <a:rPr lang="en-US" sz="1400" dirty="0" smtClean="0">
                <a:solidFill>
                  <a:srgbClr val="313131"/>
                </a:solidFill>
              </a:rPr>
              <a:t>. Full stack Data Scientist</a:t>
            </a:r>
            <a:endParaRPr lang="en-US" sz="1400" dirty="0"/>
          </a:p>
          <a:p>
            <a:pPr>
              <a:spcBef>
                <a:spcPts val="600"/>
              </a:spcBef>
              <a:buSzPct val="100000"/>
            </a:pPr>
            <a:endParaRPr lang="en-ZA" sz="1400" dirty="0" smtClean="0">
              <a:solidFill>
                <a:srgbClr val="31313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51" y="1627437"/>
            <a:ext cx="4891318" cy="31360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99165" y="506054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/>
              <a:t>You don’t need to know how to code to start</a:t>
            </a:r>
          </a:p>
          <a:p>
            <a:r>
              <a:rPr lang="en-US" sz="1600" dirty="0" smtClean="0"/>
              <a:t>a career in Data Science or Analytics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88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0016" y="900331"/>
            <a:ext cx="468936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Beyond the technical skills, the field of data analytics requires a top-notch soft skills recruiters look out for </a:t>
            </a:r>
            <a:r>
              <a:rPr lang="en-US" dirty="0" smtClean="0"/>
              <a:t>such as;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Communication skills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Problem-solving </a:t>
            </a:r>
            <a:r>
              <a:rPr lang="en-US" dirty="0" smtClean="0"/>
              <a:t>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thinking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4624" y="247271"/>
            <a:ext cx="2685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Skills required</a:t>
            </a:r>
            <a:endParaRPr lang="en-US" sz="2400" b="1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82" y="708936"/>
            <a:ext cx="4839854" cy="46389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4293" y="429570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/>
              <a:t>As you hone the technical skills develop the soft </a:t>
            </a:r>
          </a:p>
          <a:p>
            <a:r>
              <a:rPr lang="en-US" sz="1600" dirty="0"/>
              <a:t>s</a:t>
            </a:r>
            <a:r>
              <a:rPr lang="en-US" sz="1600" dirty="0" smtClean="0"/>
              <a:t>kills alongside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5692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jokwechime\AppData\Local\Temp\Templafy\PowerPointVsto\Assets\F8DYKR.png"/>
</p:tagLst>
</file>

<file path=ppt/theme/theme1.xml><?xml version="1.0" encoding="utf-8"?>
<a:theme xmlns:a="http://schemas.openxmlformats.org/drawingml/2006/main" name="Deloitte_US_Letter_Print Theme">
  <a:themeElements>
    <a:clrScheme name="Deloitte colour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6BC25"/>
      </a:accent1>
      <a:accent2>
        <a:srgbClr val="2C5234"/>
      </a:accent2>
      <a:accent3>
        <a:srgbClr val="00A3E0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954F72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 smtClean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_US_Letter_Print Theme" id="{5B1C474F-3B6E-4C4C-B8B8-04058258F10F}" vid="{EE8175AA-1F22-47D3-9D7F-F1884DC9EC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555</Words>
  <Application>Microsoft Office PowerPoint</Application>
  <PresentationFormat>Widescreen</PresentationFormat>
  <Paragraphs>109</Paragraphs>
  <Slides>12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Open Sans</vt:lpstr>
      <vt:lpstr>Verdana</vt:lpstr>
      <vt:lpstr>Wingdings</vt:lpstr>
      <vt:lpstr>Deloitte_US_Letter_Print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2020-01-11T20:51:55Z</dcterms:created>
  <dcterms:modified xsi:type="dcterms:W3CDTF">2020-01-24T08:51:21Z</dcterms:modified>
</cp:coreProperties>
</file>